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"/>
  </p:notesMasterIdLst>
  <p:sldIdLst>
    <p:sldId id="366" r:id="rId2"/>
    <p:sldId id="367" r:id="rId3"/>
  </p:sldIdLst>
  <p:sldSz cx="9144000" cy="5143500" type="screen16x9"/>
  <p:notesSz cx="6858000" cy="9144000"/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FF0D0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ddels stil 2 - aks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ddels stil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7241" autoAdjust="0"/>
  </p:normalViewPr>
  <p:slideViewPr>
    <p:cSldViewPr>
      <p:cViewPr varScale="1">
        <p:scale>
          <a:sx n="108" d="100"/>
          <a:sy n="108" d="100"/>
        </p:scale>
        <p:origin x="730" y="67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op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Plassholder for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637A30-8EE1-4060-9976-8832FC89EE34}" type="datetimeFigureOut">
              <a:rPr lang="nb-NO" smtClean="0"/>
              <a:pPr/>
              <a:t>08.12.2020</a:t>
            </a:fld>
            <a:endParaRPr lang="nb-NO"/>
          </a:p>
        </p:txBody>
      </p:sp>
      <p:sp>
        <p:nvSpPr>
          <p:cNvPr id="4" name="Plassholder for lysbilde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b-NO"/>
          </a:p>
        </p:txBody>
      </p:sp>
      <p:sp>
        <p:nvSpPr>
          <p:cNvPr id="5" name="Plassholder for nota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E5D362-086D-44A2-94F5-03EC7FA42488}" type="slidenum">
              <a:rPr lang="nb-NO" smtClean="0"/>
              <a:pPr/>
              <a:t>‹#›</a:t>
            </a:fld>
            <a:endParaRPr lang="nb-NO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685802" y="1597820"/>
            <a:ext cx="7772400" cy="1102519"/>
          </a:xfrm>
        </p:spPr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b-NO"/>
              <a:t>Klikk for å redigere undertittelstil i malen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e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bilde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b-NO"/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Loddret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drett tit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drett tittel 1"/>
          <p:cNvSpPr>
            <a:spLocks noGrp="1"/>
          </p:cNvSpPr>
          <p:nvPr>
            <p:ph type="title" orient="vert"/>
          </p:nvPr>
        </p:nvSpPr>
        <p:spPr>
          <a:xfrm>
            <a:off x="6629399" y="205979"/>
            <a:ext cx="2057401" cy="4388644"/>
          </a:xfrm>
        </p:spPr>
        <p:txBody>
          <a:bodyPr vert="eaVert"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1" cy="4388644"/>
          </a:xfrm>
        </p:spPr>
        <p:txBody>
          <a:bodyPr vert="eaVert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293473"/>
            <a:ext cx="9144000" cy="283532"/>
          </a:xfrm>
        </p:spPr>
        <p:txBody>
          <a:bodyPr/>
          <a:lstStyle>
            <a:lvl1pPr>
              <a:defRPr sz="2400"/>
            </a:lvl1pPr>
          </a:lstStyle>
          <a:p>
            <a:r>
              <a:rPr lang="nb-NO" dirty="0"/>
              <a:t>Klikk for å redigere tittelstil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262994"/>
            <a:ext cx="9144000" cy="648073"/>
          </a:xfrm>
        </p:spPr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0" y="992075"/>
            <a:ext cx="9144000" cy="4027947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ndeling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722314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722314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sz="half" idx="1"/>
          </p:nvPr>
        </p:nvSpPr>
        <p:spPr>
          <a:xfrm>
            <a:off x="457201" y="1200151"/>
            <a:ext cx="4038601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1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5" name="Plassholder for tekst 4"/>
          <p:cNvSpPr>
            <a:spLocks noGrp="1"/>
          </p:cNvSpPr>
          <p:nvPr>
            <p:ph type="body" sz="quarter" idx="3"/>
          </p:nvPr>
        </p:nvSpPr>
        <p:spPr>
          <a:xfrm>
            <a:off x="4645028" y="1151335"/>
            <a:ext cx="4041774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6" name="Plassholder for innhold 5"/>
          <p:cNvSpPr>
            <a:spLocks noGrp="1"/>
          </p:cNvSpPr>
          <p:nvPr>
            <p:ph sz="quarter" idx="4"/>
          </p:nvPr>
        </p:nvSpPr>
        <p:spPr>
          <a:xfrm>
            <a:off x="4645028" y="1631156"/>
            <a:ext cx="4041774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7" name="Plassholder for dato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8" name="Plassholder for bunntekst 7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9" name="Plassholder for lysbildenumm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bg>
      <p:bgPr>
        <a:blipFill dpi="0" rotWithShape="1">
          <a:blip r:embed="rId2" cstate="print">
            <a:lum/>
          </a:blip>
          <a:srcRect/>
          <a:stretch>
            <a:fillRect t="-45000" b="-4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dato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lysbildenumm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dato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3" name="Plassholder for bunntekst 2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>
          <a:xfrm>
            <a:off x="8540441" y="5042524"/>
            <a:ext cx="603559" cy="100976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nhold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457202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3575052" y="204789"/>
            <a:ext cx="5111749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457202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ittel 1"/>
          <p:cNvSpPr>
            <a:spLocks noGrp="1"/>
          </p:cNvSpPr>
          <p:nvPr>
            <p:ph type="title"/>
          </p:nvPr>
        </p:nvSpPr>
        <p:spPr>
          <a:xfrm>
            <a:off x="0" y="262994"/>
            <a:ext cx="9144000" cy="6480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nb-NO" dirty="0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0" y="1113588"/>
            <a:ext cx="9144000" cy="39064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 dirty="0"/>
              <a:t>Klikk for å redigere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</a:p>
        </p:txBody>
      </p:sp>
      <p:sp>
        <p:nvSpPr>
          <p:cNvPr id="9" name="Rektangel 8"/>
          <p:cNvSpPr/>
          <p:nvPr/>
        </p:nvSpPr>
        <p:spPr>
          <a:xfrm>
            <a:off x="0" y="0"/>
            <a:ext cx="9144000" cy="26299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pic>
        <p:nvPicPr>
          <p:cNvPr id="6" name="Picture 6" descr="https://cdn.discordapp.com/attachments/287519461894782976/627802676905771009/Virtual_Intelligence_Service_only_logo.PNG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35497" y="1"/>
            <a:ext cx="288031" cy="267494"/>
          </a:xfrm>
          <a:prstGeom prst="rect">
            <a:avLst/>
          </a:prstGeom>
          <a:noFill/>
        </p:spPr>
      </p:pic>
      <p:sp>
        <p:nvSpPr>
          <p:cNvPr id="10" name="Rektangel 9"/>
          <p:cNvSpPr/>
          <p:nvPr/>
        </p:nvSpPr>
        <p:spPr>
          <a:xfrm>
            <a:off x="0" y="5020022"/>
            <a:ext cx="9144000" cy="12347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1" name="TekstSylinder 10"/>
          <p:cNvSpPr txBox="1"/>
          <p:nvPr/>
        </p:nvSpPr>
        <p:spPr>
          <a:xfrm>
            <a:off x="251520" y="21273"/>
            <a:ext cx="62726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000" b="0" dirty="0" err="1">
                <a:solidFill>
                  <a:schemeClr val="tx1"/>
                </a:solidFill>
                <a:latin typeface="Arial Black" pitchFamily="34" charset="0"/>
                <a:cs typeface="Arial" pitchFamily="34" charset="0"/>
              </a:rPr>
              <a:t>Virtual</a:t>
            </a:r>
            <a:r>
              <a:rPr lang="nb-NO" sz="1000" b="0" dirty="0">
                <a:solidFill>
                  <a:schemeClr val="tx1"/>
                </a:solidFill>
                <a:latin typeface="Arial Black" pitchFamily="34" charset="0"/>
                <a:cs typeface="Arial" pitchFamily="34" charset="0"/>
              </a:rPr>
              <a:t> </a:t>
            </a:r>
            <a:r>
              <a:rPr lang="nb-NO" sz="1000" b="0" dirty="0" err="1">
                <a:solidFill>
                  <a:schemeClr val="tx1"/>
                </a:solidFill>
                <a:latin typeface="Arial Black" pitchFamily="34" charset="0"/>
                <a:cs typeface="Arial" pitchFamily="34" charset="0"/>
              </a:rPr>
              <a:t>Intelligence</a:t>
            </a:r>
            <a:r>
              <a:rPr lang="nb-NO" sz="1000" b="0" dirty="0">
                <a:solidFill>
                  <a:schemeClr val="tx1"/>
                </a:solidFill>
                <a:latin typeface="Arial Black" pitchFamily="34" charset="0"/>
                <a:cs typeface="Arial" pitchFamily="34" charset="0"/>
              </a:rPr>
              <a:t> Service</a:t>
            </a:r>
          </a:p>
        </p:txBody>
      </p:sp>
      <p:sp>
        <p:nvSpPr>
          <p:cNvPr id="12" name="TekstSylinder 11"/>
          <p:cNvSpPr txBox="1"/>
          <p:nvPr/>
        </p:nvSpPr>
        <p:spPr>
          <a:xfrm>
            <a:off x="0" y="5028547"/>
            <a:ext cx="9144000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nb-NO" sz="700" b="1" dirty="0">
                <a:solidFill>
                  <a:schemeClr val="bg1"/>
                </a:solidFill>
                <a:latin typeface="Arial Black" pitchFamily="34" charset="0"/>
              </a:rPr>
              <a:t>Victoria</a:t>
            </a:r>
            <a:r>
              <a:rPr lang="nb-NO" sz="700" b="1" baseline="0" dirty="0">
                <a:solidFill>
                  <a:schemeClr val="bg1"/>
                </a:solidFill>
                <a:latin typeface="Arial Black" pitchFamily="34" charset="0"/>
              </a:rPr>
              <a:t> Per </a:t>
            </a:r>
            <a:r>
              <a:rPr lang="nb-NO" sz="700" b="1" baseline="0" dirty="0" err="1">
                <a:solidFill>
                  <a:schemeClr val="bg1"/>
                </a:solidFill>
                <a:latin typeface="Arial Black" pitchFamily="34" charset="0"/>
              </a:rPr>
              <a:t>Intellectum</a:t>
            </a:r>
            <a:endParaRPr lang="nb-NO" sz="700" b="1" dirty="0">
              <a:solidFill>
                <a:schemeClr val="bg1"/>
              </a:solidFill>
              <a:latin typeface="Arial Black" pitchFamily="34" charset="0"/>
            </a:endParaRPr>
          </a:p>
        </p:txBody>
      </p:sp>
      <p:sp>
        <p:nvSpPr>
          <p:cNvPr id="13" name="Rektangel 1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3200" kern="1200">
          <a:solidFill>
            <a:schemeClr val="tx1"/>
          </a:solidFill>
          <a:latin typeface="Arial Black" pitchFamily="34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 descr="Screen_201206_11131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1104" y="807558"/>
            <a:ext cx="5976664" cy="3810653"/>
          </a:xfrm>
          <a:prstGeom prst="rect">
            <a:avLst/>
          </a:prstGeom>
        </p:spPr>
      </p:pic>
      <p:pic>
        <p:nvPicPr>
          <p:cNvPr id="1026" name="Picture 2" descr="C:\Users\HARDC\Saved Games\DCS.openbeta\ScreenShots\Screen_200824_212755.png"/>
          <p:cNvPicPr>
            <a:picLocks noChangeAspect="1" noChangeArrowheads="1"/>
          </p:cNvPicPr>
          <p:nvPr/>
        </p:nvPicPr>
        <p:blipFill>
          <a:blip r:embed="rId3" cstate="print"/>
          <a:srcRect l="18066" t="16894" r="16015" b="9862"/>
          <a:stretch>
            <a:fillRect/>
          </a:stretch>
        </p:blipFill>
        <p:spPr bwMode="auto">
          <a:xfrm>
            <a:off x="5715008" y="771550"/>
            <a:ext cx="3428992" cy="2143140"/>
          </a:xfrm>
          <a:prstGeom prst="rect">
            <a:avLst/>
          </a:prstGeom>
          <a:noFill/>
        </p:spPr>
      </p:pic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267494"/>
            <a:ext cx="9144000" cy="504055"/>
          </a:xfrm>
          <a:solidFill>
            <a:schemeClr val="bg2"/>
          </a:solidFill>
          <a:ln w="25400">
            <a:solidFill>
              <a:schemeClr val="tx1"/>
            </a:solidFill>
          </a:ln>
        </p:spPr>
        <p:txBody>
          <a:bodyPr/>
          <a:lstStyle/>
          <a:p>
            <a:r>
              <a:rPr lang="en-US" sz="2000" dirty="0"/>
              <a:t>OPARTGT059 Chemical Weapon - </a:t>
            </a:r>
            <a:r>
              <a:rPr lang="en-US" sz="2000" dirty="0" err="1"/>
              <a:t>Sarqiyha</a:t>
            </a:r>
            <a:r>
              <a:rPr lang="en-US" sz="2000" dirty="0"/>
              <a:t> Research Centre</a:t>
            </a:r>
          </a:p>
        </p:txBody>
      </p:sp>
      <p:sp>
        <p:nvSpPr>
          <p:cNvPr id="3" name="Pil opp 2"/>
          <p:cNvSpPr/>
          <p:nvPr/>
        </p:nvSpPr>
        <p:spPr>
          <a:xfrm rot="20410834">
            <a:off x="5220072" y="987574"/>
            <a:ext cx="360040" cy="270030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N</a:t>
            </a:r>
          </a:p>
        </p:txBody>
      </p:sp>
      <p:sp>
        <p:nvSpPr>
          <p:cNvPr id="4" name="Stjerne med 4 tagger 3"/>
          <p:cNvSpPr/>
          <p:nvPr/>
        </p:nvSpPr>
        <p:spPr>
          <a:xfrm>
            <a:off x="8297368" y="2051027"/>
            <a:ext cx="136540" cy="150584"/>
          </a:xfrm>
          <a:prstGeom prst="star4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" name="TekstSylinder 4"/>
          <p:cNvSpPr txBox="1"/>
          <p:nvPr/>
        </p:nvSpPr>
        <p:spPr>
          <a:xfrm>
            <a:off x="8028384" y="2211710"/>
            <a:ext cx="6429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>
                <a:solidFill>
                  <a:srgbClr val="FF0000"/>
                </a:solidFill>
                <a:latin typeface="Arial Black" pitchFamily="34" charset="0"/>
              </a:rPr>
              <a:t>59</a:t>
            </a:r>
            <a:endParaRPr lang="en-US" sz="1400" dirty="0">
              <a:solidFill>
                <a:srgbClr val="FF0000"/>
              </a:solidFill>
              <a:latin typeface="Arial Black" pitchFamily="34" charset="0"/>
            </a:endParaRPr>
          </a:p>
        </p:txBody>
      </p:sp>
      <p:grpSp>
        <p:nvGrpSpPr>
          <p:cNvPr id="15" name="Gruppe 14"/>
          <p:cNvGrpSpPr/>
          <p:nvPr/>
        </p:nvGrpSpPr>
        <p:grpSpPr>
          <a:xfrm>
            <a:off x="9324528" y="3867894"/>
            <a:ext cx="293365" cy="246221"/>
            <a:chOff x="7092280" y="2681858"/>
            <a:chExt cx="293365" cy="246221"/>
          </a:xfrm>
        </p:grpSpPr>
        <p:sp>
          <p:nvSpPr>
            <p:cNvPr id="16" name="TekstSylinder 15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4</a:t>
              </a:r>
            </a:p>
          </p:txBody>
        </p:sp>
        <p:sp>
          <p:nvSpPr>
            <p:cNvPr id="17" name="Stjerne med 4 tagger 16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18" name="Gruppe 17"/>
          <p:cNvGrpSpPr/>
          <p:nvPr/>
        </p:nvGrpSpPr>
        <p:grpSpPr>
          <a:xfrm>
            <a:off x="9324528" y="4155926"/>
            <a:ext cx="293365" cy="246221"/>
            <a:chOff x="7092280" y="2681858"/>
            <a:chExt cx="293365" cy="246221"/>
          </a:xfrm>
        </p:grpSpPr>
        <p:sp>
          <p:nvSpPr>
            <p:cNvPr id="19" name="TekstSylinder 18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5</a:t>
              </a:r>
            </a:p>
          </p:txBody>
        </p:sp>
        <p:sp>
          <p:nvSpPr>
            <p:cNvPr id="20" name="Stjerne med 4 tagger 19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21" name="Gruppe 20"/>
          <p:cNvGrpSpPr/>
          <p:nvPr/>
        </p:nvGrpSpPr>
        <p:grpSpPr>
          <a:xfrm>
            <a:off x="9324528" y="4443958"/>
            <a:ext cx="293365" cy="246221"/>
            <a:chOff x="7092280" y="2681858"/>
            <a:chExt cx="293365" cy="246221"/>
          </a:xfrm>
        </p:grpSpPr>
        <p:sp>
          <p:nvSpPr>
            <p:cNvPr id="22" name="TekstSylinder 21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6</a:t>
              </a:r>
            </a:p>
          </p:txBody>
        </p:sp>
        <p:sp>
          <p:nvSpPr>
            <p:cNvPr id="23" name="Stjerne med 4 tagger 22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24" name="Gruppe 23"/>
          <p:cNvGrpSpPr/>
          <p:nvPr/>
        </p:nvGrpSpPr>
        <p:grpSpPr>
          <a:xfrm>
            <a:off x="9324528" y="4659982"/>
            <a:ext cx="293365" cy="246221"/>
            <a:chOff x="7092280" y="2681858"/>
            <a:chExt cx="293365" cy="246221"/>
          </a:xfrm>
        </p:grpSpPr>
        <p:sp>
          <p:nvSpPr>
            <p:cNvPr id="25" name="TekstSylinder 24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7</a:t>
              </a:r>
            </a:p>
          </p:txBody>
        </p:sp>
        <p:sp>
          <p:nvSpPr>
            <p:cNvPr id="26" name="Stjerne med 4 tagger 25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27" name="Gruppe 26"/>
          <p:cNvGrpSpPr/>
          <p:nvPr/>
        </p:nvGrpSpPr>
        <p:grpSpPr>
          <a:xfrm>
            <a:off x="9324528" y="4897279"/>
            <a:ext cx="293365" cy="246221"/>
            <a:chOff x="7092280" y="2681858"/>
            <a:chExt cx="293365" cy="246221"/>
          </a:xfrm>
        </p:grpSpPr>
        <p:sp>
          <p:nvSpPr>
            <p:cNvPr id="28" name="TekstSylinder 27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8</a:t>
              </a:r>
            </a:p>
          </p:txBody>
        </p:sp>
        <p:sp>
          <p:nvSpPr>
            <p:cNvPr id="29" name="Stjerne med 4 tagger 28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sp>
        <p:nvSpPr>
          <p:cNvPr id="31" name="TekstSylinder 30"/>
          <p:cNvSpPr txBox="1"/>
          <p:nvPr/>
        </p:nvSpPr>
        <p:spPr>
          <a:xfrm>
            <a:off x="5724128" y="2859782"/>
            <a:ext cx="3419872" cy="2160240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txBody>
          <a:bodyPr wrap="square" rtlCol="0">
            <a:normAutofit lnSpcReduction="10000"/>
          </a:bodyPr>
          <a:lstStyle/>
          <a:p>
            <a:r>
              <a:rPr lang="nb-NO" sz="1050" dirty="0"/>
              <a:t>DESCRIPTION OF THE DESIRED POINTS OF IMPACT WITH WPN TYPE:</a:t>
            </a:r>
            <a:r>
              <a:rPr lang="nb-NO" sz="1200" dirty="0"/>
              <a:t> </a:t>
            </a:r>
            <a:endParaRPr lang="pl-PL" sz="1200" dirty="0"/>
          </a:p>
          <a:p>
            <a:pPr algn="ctr"/>
            <a:r>
              <a:rPr lang="en-US" sz="1000" dirty="0"/>
              <a:t>OPARTGT059</a:t>
            </a:r>
            <a:r>
              <a:rPr lang="pl-PL" sz="1000" b="1" dirty="0"/>
              <a:t>A </a:t>
            </a:r>
            <a:r>
              <a:rPr lang="pl-PL" sz="1050" dirty="0"/>
              <a:t>– </a:t>
            </a:r>
            <a:r>
              <a:rPr lang="en-GB" sz="1050" dirty="0"/>
              <a:t>Research Centre</a:t>
            </a:r>
            <a:endParaRPr lang="pl-PL" sz="1050" dirty="0"/>
          </a:p>
          <a:p>
            <a:r>
              <a:rPr lang="pl-PL" sz="1000" dirty="0"/>
              <a:t>DPI 1 </a:t>
            </a:r>
            <a:r>
              <a:rPr lang="en-GB" sz="1000" dirty="0"/>
              <a:t>N34 12.807 E038 01.671/1969</a:t>
            </a:r>
            <a:r>
              <a:rPr lang="pl-PL" sz="1000" dirty="0"/>
              <a:t>ft/</a:t>
            </a:r>
            <a:r>
              <a:rPr lang="nb-NO" sz="1000" dirty="0"/>
              <a:t>(2000 Ibs bomb)</a:t>
            </a:r>
          </a:p>
          <a:p>
            <a:r>
              <a:rPr lang="nb-NO" sz="1000" dirty="0"/>
              <a:t>DPI 2 N34 12.810 E038 01.640/1978ft/(2000 lbs bomb)</a:t>
            </a:r>
            <a:endParaRPr lang="pl-PL" sz="1000" dirty="0"/>
          </a:p>
          <a:p>
            <a:endParaRPr lang="pl-PL" sz="1000" dirty="0"/>
          </a:p>
          <a:p>
            <a:pPr algn="ctr"/>
            <a:r>
              <a:rPr lang="en-US" sz="1000" dirty="0"/>
              <a:t>OPARTGT0</a:t>
            </a:r>
            <a:r>
              <a:rPr lang="en-GB" sz="1000" dirty="0"/>
              <a:t>59</a:t>
            </a:r>
            <a:r>
              <a:rPr lang="pl-PL" sz="1000" b="1" dirty="0"/>
              <a:t>B </a:t>
            </a:r>
            <a:r>
              <a:rPr lang="pl-PL" sz="1000" dirty="0"/>
              <a:t>– </a:t>
            </a:r>
            <a:r>
              <a:rPr lang="en-GB" sz="1000" dirty="0"/>
              <a:t>Testing Facility</a:t>
            </a:r>
            <a:endParaRPr lang="pl-PL" sz="1000" dirty="0"/>
          </a:p>
          <a:p>
            <a:r>
              <a:rPr lang="pl-PL" sz="1000" dirty="0"/>
              <a:t>DPI </a:t>
            </a:r>
            <a:r>
              <a:rPr lang="en-GB" sz="1000" dirty="0"/>
              <a:t>3</a:t>
            </a:r>
            <a:r>
              <a:rPr lang="pl-PL" sz="1000" dirty="0"/>
              <a:t> </a:t>
            </a:r>
            <a:r>
              <a:rPr lang="en-GB" sz="1000" dirty="0"/>
              <a:t>N34 12.753 E038 01.646/1975ft</a:t>
            </a:r>
            <a:r>
              <a:rPr lang="pl-PL" sz="1000" dirty="0"/>
              <a:t>/</a:t>
            </a:r>
            <a:r>
              <a:rPr lang="nb-NO" sz="1000" dirty="0"/>
              <a:t>(1000 Ibs bomb)</a:t>
            </a:r>
            <a:endParaRPr lang="pl-PL" sz="1000" dirty="0"/>
          </a:p>
          <a:p>
            <a:endParaRPr lang="pl-PL" sz="1000" dirty="0"/>
          </a:p>
          <a:p>
            <a:pPr algn="ctr"/>
            <a:r>
              <a:rPr lang="en-US" sz="1000" dirty="0"/>
              <a:t>OPARTGT0</a:t>
            </a:r>
            <a:r>
              <a:rPr lang="en-GB" sz="1000" dirty="0"/>
              <a:t>59</a:t>
            </a:r>
            <a:r>
              <a:rPr lang="pl-PL" sz="1000" b="1" dirty="0"/>
              <a:t>C </a:t>
            </a:r>
            <a:r>
              <a:rPr lang="pl-PL" sz="1000" dirty="0"/>
              <a:t>– </a:t>
            </a:r>
            <a:r>
              <a:rPr lang="en-GB" sz="1000" dirty="0"/>
              <a:t>Chemical Storage</a:t>
            </a:r>
            <a:endParaRPr lang="pl-PL" sz="1000" dirty="0"/>
          </a:p>
          <a:p>
            <a:r>
              <a:rPr lang="pl-PL" sz="1000" dirty="0"/>
              <a:t>DPI </a:t>
            </a:r>
            <a:r>
              <a:rPr lang="en-GB" sz="1000" dirty="0"/>
              <a:t>4</a:t>
            </a:r>
            <a:r>
              <a:rPr lang="pl-PL" sz="1000" dirty="0"/>
              <a:t> </a:t>
            </a:r>
            <a:r>
              <a:rPr lang="en-GB" sz="1000" dirty="0"/>
              <a:t>N34 12.645 E038 01.630/1952ft</a:t>
            </a:r>
            <a:r>
              <a:rPr lang="pl-PL" sz="1000" dirty="0"/>
              <a:t>/</a:t>
            </a:r>
            <a:r>
              <a:rPr lang="nb-NO" sz="1000" dirty="0"/>
              <a:t>(1000 Ibs bomb)</a:t>
            </a:r>
          </a:p>
          <a:p>
            <a:endParaRPr lang="nb-NO" sz="1000" dirty="0"/>
          </a:p>
          <a:p>
            <a:pPr algn="ctr"/>
            <a:r>
              <a:rPr lang="en-US" sz="1000" dirty="0"/>
              <a:t>OPARTGT0</a:t>
            </a:r>
            <a:r>
              <a:rPr lang="en-GB" sz="1000" dirty="0"/>
              <a:t>59</a:t>
            </a:r>
            <a:r>
              <a:rPr lang="en-GB" sz="1000" b="1" dirty="0"/>
              <a:t>D</a:t>
            </a:r>
            <a:r>
              <a:rPr lang="pl-PL" sz="1000" b="1" dirty="0"/>
              <a:t> </a:t>
            </a:r>
            <a:r>
              <a:rPr lang="pl-PL" sz="1000" dirty="0"/>
              <a:t>– </a:t>
            </a:r>
            <a:r>
              <a:rPr lang="en-GB" sz="1000" dirty="0"/>
              <a:t>Production</a:t>
            </a:r>
            <a:endParaRPr lang="pl-PL" sz="1000" dirty="0"/>
          </a:p>
          <a:p>
            <a:r>
              <a:rPr lang="pl-PL" sz="1000" dirty="0"/>
              <a:t>DPI </a:t>
            </a:r>
            <a:r>
              <a:rPr lang="en-GB" sz="1000" dirty="0"/>
              <a:t>5</a:t>
            </a:r>
            <a:r>
              <a:rPr lang="pl-PL" sz="1000" dirty="0"/>
              <a:t> </a:t>
            </a:r>
            <a:r>
              <a:rPr lang="en-GB" sz="1000" dirty="0"/>
              <a:t>N34 12.660 E038 01.497/1946ft</a:t>
            </a:r>
            <a:r>
              <a:rPr lang="pl-PL" sz="1000" dirty="0"/>
              <a:t>/</a:t>
            </a:r>
            <a:r>
              <a:rPr lang="nb-NO" sz="1000" dirty="0"/>
              <a:t>(2000 Ibs bomb)</a:t>
            </a:r>
          </a:p>
          <a:p>
            <a:endParaRPr lang="nb-NO" sz="1000" dirty="0"/>
          </a:p>
          <a:p>
            <a:endParaRPr lang="nb-NO" sz="1100" dirty="0"/>
          </a:p>
          <a:p>
            <a:endParaRPr lang="nb-NO" sz="1100" dirty="0"/>
          </a:p>
          <a:p>
            <a:endParaRPr lang="nb-NO" sz="1100" dirty="0"/>
          </a:p>
        </p:txBody>
      </p:sp>
      <p:sp>
        <p:nvSpPr>
          <p:cNvPr id="34" name="TekstSylinder 33"/>
          <p:cNvSpPr txBox="1"/>
          <p:nvPr/>
        </p:nvSpPr>
        <p:spPr>
          <a:xfrm>
            <a:off x="0" y="4659982"/>
            <a:ext cx="5724128" cy="36004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normAutofit/>
          </a:bodyPr>
          <a:lstStyle/>
          <a:p>
            <a:r>
              <a:rPr lang="nb-NO" sz="1200" dirty="0"/>
              <a:t>Collateral Damage Concerns in immediate area.</a:t>
            </a:r>
          </a:p>
        </p:txBody>
      </p:sp>
      <p:grpSp>
        <p:nvGrpSpPr>
          <p:cNvPr id="45" name="Gruppe 7"/>
          <p:cNvGrpSpPr/>
          <p:nvPr/>
        </p:nvGrpSpPr>
        <p:grpSpPr>
          <a:xfrm>
            <a:off x="4067944" y="3075806"/>
            <a:ext cx="494164" cy="246221"/>
            <a:chOff x="7055767" y="2699891"/>
            <a:chExt cx="494164" cy="246221"/>
          </a:xfrm>
        </p:grpSpPr>
        <p:sp>
          <p:nvSpPr>
            <p:cNvPr id="46" name="TekstSylinder 5"/>
            <p:cNvSpPr txBox="1"/>
            <p:nvPr/>
          </p:nvSpPr>
          <p:spPr>
            <a:xfrm>
              <a:off x="7055767" y="2699891"/>
              <a:ext cx="49416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1</a:t>
              </a:r>
            </a:p>
          </p:txBody>
        </p:sp>
        <p:sp>
          <p:nvSpPr>
            <p:cNvPr id="47" name="Stjerne med 4 tagger 6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48" name="Gruppe 8"/>
          <p:cNvGrpSpPr/>
          <p:nvPr/>
        </p:nvGrpSpPr>
        <p:grpSpPr>
          <a:xfrm>
            <a:off x="3851920" y="2931790"/>
            <a:ext cx="422725" cy="400110"/>
            <a:chOff x="6997942" y="2558627"/>
            <a:chExt cx="422725" cy="400110"/>
          </a:xfrm>
        </p:grpSpPr>
        <p:sp>
          <p:nvSpPr>
            <p:cNvPr id="49" name="TekstSylinder 9"/>
            <p:cNvSpPr txBox="1"/>
            <p:nvPr/>
          </p:nvSpPr>
          <p:spPr>
            <a:xfrm>
              <a:off x="6997942" y="2558627"/>
              <a:ext cx="42272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>
                  <a:solidFill>
                    <a:srgbClr val="FF0000"/>
                  </a:solidFill>
                  <a:latin typeface="Arial Black" pitchFamily="34" charset="0"/>
                </a:rPr>
                <a:t>2</a:t>
              </a:r>
            </a:p>
            <a:p>
              <a:pPr algn="ctr"/>
              <a:endParaRPr lang="en-US" sz="1000" dirty="0">
                <a:solidFill>
                  <a:srgbClr val="FF0000"/>
                </a:solidFill>
                <a:latin typeface="Arial Black" pitchFamily="34" charset="0"/>
              </a:endParaRPr>
            </a:p>
          </p:txBody>
        </p:sp>
        <p:sp>
          <p:nvSpPr>
            <p:cNvPr id="50" name="Stjerne med 4 tagger 10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51" name="Gruppe 11"/>
          <p:cNvGrpSpPr/>
          <p:nvPr/>
        </p:nvGrpSpPr>
        <p:grpSpPr>
          <a:xfrm>
            <a:off x="3923928" y="3350001"/>
            <a:ext cx="571503" cy="260058"/>
            <a:chOff x="6992693" y="2715766"/>
            <a:chExt cx="571503" cy="260058"/>
          </a:xfrm>
        </p:grpSpPr>
        <p:sp>
          <p:nvSpPr>
            <p:cNvPr id="52" name="TekstSylinder 12"/>
            <p:cNvSpPr txBox="1"/>
            <p:nvPr/>
          </p:nvSpPr>
          <p:spPr>
            <a:xfrm>
              <a:off x="6992693" y="2729603"/>
              <a:ext cx="57150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>
                  <a:solidFill>
                    <a:srgbClr val="FF0000"/>
                  </a:solidFill>
                  <a:latin typeface="Arial Black" pitchFamily="34" charset="0"/>
                </a:rPr>
                <a:t>3</a:t>
              </a:r>
              <a:endParaRPr lang="en-US" sz="1000" dirty="0">
                <a:solidFill>
                  <a:srgbClr val="FF0000"/>
                </a:solidFill>
                <a:latin typeface="Arial Black" pitchFamily="34" charset="0"/>
              </a:endParaRPr>
            </a:p>
          </p:txBody>
        </p:sp>
        <p:sp>
          <p:nvSpPr>
            <p:cNvPr id="53" name="Stjerne med 4 tagger 13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36" name="Gruppe 11"/>
          <p:cNvGrpSpPr/>
          <p:nvPr/>
        </p:nvGrpSpPr>
        <p:grpSpPr>
          <a:xfrm>
            <a:off x="3914403" y="3848844"/>
            <a:ext cx="571503" cy="260058"/>
            <a:chOff x="6992693" y="2715766"/>
            <a:chExt cx="571503" cy="260058"/>
          </a:xfrm>
        </p:grpSpPr>
        <p:sp>
          <p:nvSpPr>
            <p:cNvPr id="37" name="TekstSylinder 12"/>
            <p:cNvSpPr txBox="1"/>
            <p:nvPr/>
          </p:nvSpPr>
          <p:spPr>
            <a:xfrm>
              <a:off x="6992693" y="2729603"/>
              <a:ext cx="57150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>
                  <a:solidFill>
                    <a:srgbClr val="FF0000"/>
                  </a:solidFill>
                  <a:latin typeface="Arial Black" pitchFamily="34" charset="0"/>
                </a:rPr>
                <a:t>4</a:t>
              </a:r>
              <a:endParaRPr lang="en-US" sz="1000" dirty="0">
                <a:solidFill>
                  <a:srgbClr val="FF0000"/>
                </a:solidFill>
                <a:latin typeface="Arial Black" pitchFamily="34" charset="0"/>
              </a:endParaRPr>
            </a:p>
          </p:txBody>
        </p:sp>
        <p:sp>
          <p:nvSpPr>
            <p:cNvPr id="38" name="Stjerne med 4 tagger 13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39" name="Gruppe 11"/>
          <p:cNvGrpSpPr/>
          <p:nvPr/>
        </p:nvGrpSpPr>
        <p:grpSpPr>
          <a:xfrm>
            <a:off x="3419872" y="3867894"/>
            <a:ext cx="571503" cy="260058"/>
            <a:chOff x="6992693" y="2715766"/>
            <a:chExt cx="571503" cy="260058"/>
          </a:xfrm>
        </p:grpSpPr>
        <p:sp>
          <p:nvSpPr>
            <p:cNvPr id="40" name="TekstSylinder 12"/>
            <p:cNvSpPr txBox="1"/>
            <p:nvPr/>
          </p:nvSpPr>
          <p:spPr>
            <a:xfrm>
              <a:off x="6992693" y="2729603"/>
              <a:ext cx="57150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>
                  <a:solidFill>
                    <a:srgbClr val="FF0000"/>
                  </a:solidFill>
                  <a:latin typeface="Arial Black" pitchFamily="34" charset="0"/>
                </a:rPr>
                <a:t>5</a:t>
              </a:r>
              <a:endParaRPr lang="en-US" sz="1000" dirty="0">
                <a:solidFill>
                  <a:srgbClr val="FF0000"/>
                </a:solidFill>
                <a:latin typeface="Arial Black" pitchFamily="34" charset="0"/>
              </a:endParaRPr>
            </a:p>
          </p:txBody>
        </p:sp>
        <p:sp>
          <p:nvSpPr>
            <p:cNvPr id="41" name="Stjerne med 4 tagger 13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 descr="Screen_201206_111907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75656" y="267494"/>
            <a:ext cx="6264696" cy="3888432"/>
          </a:xfrm>
          <a:prstGeom prst="rect">
            <a:avLst/>
          </a:prstGeom>
        </p:spPr>
      </p:pic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267494"/>
            <a:ext cx="9144000" cy="504055"/>
          </a:xfr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txBody>
          <a:bodyPr/>
          <a:lstStyle/>
          <a:p>
            <a:r>
              <a:rPr lang="en-US" sz="1800" dirty="0"/>
              <a:t>OPARTGT059 Chemical Weapon - </a:t>
            </a:r>
            <a:r>
              <a:rPr lang="en-US" sz="1800" dirty="0" err="1"/>
              <a:t>Sarqiyha</a:t>
            </a:r>
            <a:r>
              <a:rPr lang="en-US" sz="1800" dirty="0"/>
              <a:t> Research Centre DPI’s</a:t>
            </a:r>
          </a:p>
        </p:txBody>
      </p:sp>
      <p:sp>
        <p:nvSpPr>
          <p:cNvPr id="3" name="Pil opp 2"/>
          <p:cNvSpPr/>
          <p:nvPr/>
        </p:nvSpPr>
        <p:spPr>
          <a:xfrm>
            <a:off x="9324528" y="843558"/>
            <a:ext cx="360040" cy="270030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N</a:t>
            </a:r>
          </a:p>
        </p:txBody>
      </p:sp>
      <p:sp>
        <p:nvSpPr>
          <p:cNvPr id="4" name="Stjerne med 4 tagger 3"/>
          <p:cNvSpPr/>
          <p:nvPr/>
        </p:nvSpPr>
        <p:spPr>
          <a:xfrm>
            <a:off x="9396536" y="1419622"/>
            <a:ext cx="136540" cy="150584"/>
          </a:xfrm>
          <a:prstGeom prst="star4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" name="TekstSylinder 4"/>
          <p:cNvSpPr txBox="1"/>
          <p:nvPr/>
        </p:nvSpPr>
        <p:spPr>
          <a:xfrm>
            <a:off x="9396536" y="2139702"/>
            <a:ext cx="2160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 Black" pitchFamily="34" charset="0"/>
              </a:rPr>
              <a:t>1</a:t>
            </a:r>
          </a:p>
        </p:txBody>
      </p:sp>
      <p:grpSp>
        <p:nvGrpSpPr>
          <p:cNvPr id="8" name="Gruppe 7"/>
          <p:cNvGrpSpPr/>
          <p:nvPr/>
        </p:nvGrpSpPr>
        <p:grpSpPr>
          <a:xfrm>
            <a:off x="5868144" y="2283718"/>
            <a:ext cx="293365" cy="246221"/>
            <a:chOff x="7092280" y="2681858"/>
            <a:chExt cx="293365" cy="246221"/>
          </a:xfrm>
        </p:grpSpPr>
        <p:sp>
          <p:nvSpPr>
            <p:cNvPr id="6" name="TekstSylinder 5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1</a:t>
              </a:r>
            </a:p>
          </p:txBody>
        </p:sp>
        <p:sp>
          <p:nvSpPr>
            <p:cNvPr id="7" name="Stjerne med 4 tagger 6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9" name="Gruppe 8"/>
          <p:cNvGrpSpPr/>
          <p:nvPr/>
        </p:nvGrpSpPr>
        <p:grpSpPr>
          <a:xfrm>
            <a:off x="5436096" y="2211710"/>
            <a:ext cx="293365" cy="246221"/>
            <a:chOff x="7092280" y="2681858"/>
            <a:chExt cx="293365" cy="246221"/>
          </a:xfrm>
        </p:grpSpPr>
        <p:sp>
          <p:nvSpPr>
            <p:cNvPr id="10" name="TekstSylinder 9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2</a:t>
              </a:r>
            </a:p>
          </p:txBody>
        </p:sp>
        <p:sp>
          <p:nvSpPr>
            <p:cNvPr id="11" name="Stjerne med 4 tagger 10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12" name="Gruppe 11"/>
          <p:cNvGrpSpPr/>
          <p:nvPr/>
        </p:nvGrpSpPr>
        <p:grpSpPr>
          <a:xfrm>
            <a:off x="5330754" y="2511647"/>
            <a:ext cx="293365" cy="246221"/>
            <a:chOff x="7092280" y="2681858"/>
            <a:chExt cx="293365" cy="246221"/>
          </a:xfrm>
        </p:grpSpPr>
        <p:sp>
          <p:nvSpPr>
            <p:cNvPr id="13" name="TekstSylinder 12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3</a:t>
              </a:r>
            </a:p>
          </p:txBody>
        </p:sp>
        <p:sp>
          <p:nvSpPr>
            <p:cNvPr id="14" name="Stjerne med 4 tagger 13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15" name="Gruppe 14"/>
          <p:cNvGrpSpPr/>
          <p:nvPr/>
        </p:nvGrpSpPr>
        <p:grpSpPr>
          <a:xfrm>
            <a:off x="4557714" y="3363838"/>
            <a:ext cx="293365" cy="246221"/>
            <a:chOff x="7092280" y="2681858"/>
            <a:chExt cx="293365" cy="246221"/>
          </a:xfrm>
        </p:grpSpPr>
        <p:sp>
          <p:nvSpPr>
            <p:cNvPr id="16" name="TekstSylinder 15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4</a:t>
              </a:r>
            </a:p>
          </p:txBody>
        </p:sp>
        <p:sp>
          <p:nvSpPr>
            <p:cNvPr id="17" name="Stjerne med 4 tagger 16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18" name="Gruppe 17"/>
          <p:cNvGrpSpPr/>
          <p:nvPr/>
        </p:nvGrpSpPr>
        <p:grpSpPr>
          <a:xfrm>
            <a:off x="2483768" y="3075806"/>
            <a:ext cx="293365" cy="246221"/>
            <a:chOff x="7092280" y="2681858"/>
            <a:chExt cx="293365" cy="246221"/>
          </a:xfrm>
        </p:grpSpPr>
        <p:sp>
          <p:nvSpPr>
            <p:cNvPr id="19" name="TekstSylinder 18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5</a:t>
              </a:r>
            </a:p>
          </p:txBody>
        </p:sp>
        <p:sp>
          <p:nvSpPr>
            <p:cNvPr id="20" name="Stjerne med 4 tagger 19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sp>
        <p:nvSpPr>
          <p:cNvPr id="34" name="Prostokąt 33"/>
          <p:cNvSpPr/>
          <p:nvPr/>
        </p:nvSpPr>
        <p:spPr>
          <a:xfrm>
            <a:off x="5580112" y="3651870"/>
            <a:ext cx="1285884" cy="2143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OPARTGT0</a:t>
            </a:r>
            <a:r>
              <a:rPr lang="en-GB" sz="1200" dirty="0">
                <a:solidFill>
                  <a:schemeClr val="tx1"/>
                </a:solidFill>
              </a:rPr>
              <a:t>59</a:t>
            </a:r>
            <a:r>
              <a:rPr lang="pl-PL" sz="1200" b="1" dirty="0">
                <a:solidFill>
                  <a:schemeClr val="tx1"/>
                </a:solidFill>
              </a:rPr>
              <a:t>C</a:t>
            </a:r>
            <a:endParaRPr lang="pl-PL" sz="1200" dirty="0">
              <a:solidFill>
                <a:schemeClr val="tx1"/>
              </a:solidFill>
            </a:endParaRPr>
          </a:p>
        </p:txBody>
      </p:sp>
      <p:sp>
        <p:nvSpPr>
          <p:cNvPr id="35" name="Prostokąt 34"/>
          <p:cNvSpPr/>
          <p:nvPr/>
        </p:nvSpPr>
        <p:spPr>
          <a:xfrm>
            <a:off x="5364088" y="1275606"/>
            <a:ext cx="1285884" cy="2143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OPARTGT0</a:t>
            </a:r>
            <a:r>
              <a:rPr lang="en-GB" sz="1200" dirty="0">
                <a:solidFill>
                  <a:schemeClr val="tx1"/>
                </a:solidFill>
              </a:rPr>
              <a:t>59</a:t>
            </a:r>
            <a:r>
              <a:rPr lang="pl-PL" sz="1200" b="1" dirty="0">
                <a:solidFill>
                  <a:schemeClr val="tx1"/>
                </a:solidFill>
              </a:rPr>
              <a:t>A</a:t>
            </a:r>
            <a:endParaRPr lang="pl-PL" sz="1200" dirty="0">
              <a:solidFill>
                <a:schemeClr val="tx1"/>
              </a:solidFill>
            </a:endParaRPr>
          </a:p>
        </p:txBody>
      </p:sp>
      <p:sp>
        <p:nvSpPr>
          <p:cNvPr id="36" name="Prostokąt 35"/>
          <p:cNvSpPr/>
          <p:nvPr/>
        </p:nvSpPr>
        <p:spPr>
          <a:xfrm>
            <a:off x="5868144" y="3075806"/>
            <a:ext cx="1285884" cy="2143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OPARTGT0</a:t>
            </a:r>
            <a:r>
              <a:rPr lang="en-GB" sz="1200" dirty="0">
                <a:solidFill>
                  <a:schemeClr val="tx1"/>
                </a:solidFill>
              </a:rPr>
              <a:t>59</a:t>
            </a:r>
            <a:r>
              <a:rPr lang="pl-PL" sz="1200" b="1" dirty="0">
                <a:solidFill>
                  <a:schemeClr val="tx1"/>
                </a:solidFill>
              </a:rPr>
              <a:t>B</a:t>
            </a:r>
            <a:endParaRPr lang="pl-PL" sz="1200" dirty="0">
              <a:solidFill>
                <a:schemeClr val="tx1"/>
              </a:solidFill>
            </a:endParaRPr>
          </a:p>
        </p:txBody>
      </p:sp>
      <p:sp>
        <p:nvSpPr>
          <p:cNvPr id="37" name="Prostokąt 36"/>
          <p:cNvSpPr/>
          <p:nvPr/>
        </p:nvSpPr>
        <p:spPr>
          <a:xfrm>
            <a:off x="142844" y="3939902"/>
            <a:ext cx="8874341" cy="106074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rmAutofit/>
          </a:bodyPr>
          <a:lstStyle/>
          <a:p>
            <a:pPr algn="ctr"/>
            <a:endParaRPr lang="pl-PL" sz="1100" dirty="0">
              <a:solidFill>
                <a:schemeClr val="tx1"/>
              </a:solidFill>
            </a:endParaRPr>
          </a:p>
          <a:p>
            <a:r>
              <a:rPr lang="en-US" sz="1100" dirty="0">
                <a:solidFill>
                  <a:schemeClr val="tx1"/>
                </a:solidFill>
              </a:rPr>
              <a:t>OPARTGT0</a:t>
            </a:r>
            <a:r>
              <a:rPr lang="en-GB" sz="1100" dirty="0">
                <a:solidFill>
                  <a:schemeClr val="tx1"/>
                </a:solidFill>
              </a:rPr>
              <a:t>59</a:t>
            </a:r>
            <a:r>
              <a:rPr lang="pl-PL" sz="1100" b="1" dirty="0">
                <a:solidFill>
                  <a:schemeClr val="tx1"/>
                </a:solidFill>
              </a:rPr>
              <a:t>A</a:t>
            </a:r>
            <a:r>
              <a:rPr lang="pl-PL" sz="1100" dirty="0">
                <a:solidFill>
                  <a:schemeClr val="tx1"/>
                </a:solidFill>
              </a:rPr>
              <a:t> – </a:t>
            </a:r>
            <a:r>
              <a:rPr lang="en-GB" sz="1100" dirty="0">
                <a:solidFill>
                  <a:schemeClr val="tx1"/>
                </a:solidFill>
              </a:rPr>
              <a:t>5</a:t>
            </a:r>
            <a:r>
              <a:rPr lang="pl-PL" sz="1100" dirty="0">
                <a:solidFill>
                  <a:schemeClr val="tx1"/>
                </a:solidFill>
              </a:rPr>
              <a:t> storey buildings made of concrete slab supported by reinforced concrete base and pillars, flat poured roof</a:t>
            </a:r>
            <a:r>
              <a:rPr lang="nb-NO" sz="1100" dirty="0">
                <a:solidFill>
                  <a:schemeClr val="tx1"/>
                </a:solidFill>
              </a:rPr>
              <a:t>. </a:t>
            </a:r>
            <a:endParaRPr lang="en-GB" sz="1100" dirty="0">
              <a:solidFill>
                <a:schemeClr val="tx1"/>
              </a:solidFill>
            </a:endParaRPr>
          </a:p>
          <a:p>
            <a:r>
              <a:rPr lang="en-GB" sz="1100" dirty="0">
                <a:solidFill>
                  <a:schemeClr val="tx1"/>
                </a:solidFill>
              </a:rPr>
              <a:t>OPARTGT059</a:t>
            </a:r>
            <a:r>
              <a:rPr lang="en-GB" sz="1100" b="1" dirty="0">
                <a:solidFill>
                  <a:schemeClr val="tx1"/>
                </a:solidFill>
              </a:rPr>
              <a:t>B</a:t>
            </a:r>
            <a:r>
              <a:rPr lang="en-GB" sz="1100" dirty="0">
                <a:solidFill>
                  <a:schemeClr val="tx1"/>
                </a:solidFill>
              </a:rPr>
              <a:t> - 3</a:t>
            </a:r>
            <a:r>
              <a:rPr lang="pl-PL" sz="1100" dirty="0">
                <a:solidFill>
                  <a:schemeClr val="tx1"/>
                </a:solidFill>
              </a:rPr>
              <a:t> storey buildings made of concrete slab supported by reinforced concrete base and pillars, flat poured roof, requires delayed fuzing.</a:t>
            </a:r>
            <a:r>
              <a:rPr lang="en-GB" sz="1100" dirty="0">
                <a:solidFill>
                  <a:schemeClr val="tx1"/>
                </a:solidFill>
              </a:rPr>
              <a:t>  </a:t>
            </a:r>
          </a:p>
          <a:p>
            <a:r>
              <a:rPr lang="en-US" sz="1100" dirty="0">
                <a:solidFill>
                  <a:schemeClr val="tx1"/>
                </a:solidFill>
              </a:rPr>
              <a:t>OPARTGT0</a:t>
            </a:r>
            <a:r>
              <a:rPr lang="en-GB" sz="1100" dirty="0">
                <a:solidFill>
                  <a:schemeClr val="tx1"/>
                </a:solidFill>
              </a:rPr>
              <a:t>59</a:t>
            </a:r>
            <a:r>
              <a:rPr lang="pl-PL" sz="1100" b="1" dirty="0">
                <a:solidFill>
                  <a:schemeClr val="tx1"/>
                </a:solidFill>
              </a:rPr>
              <a:t>C </a:t>
            </a:r>
            <a:r>
              <a:rPr lang="pl-PL" sz="1100" dirty="0">
                <a:solidFill>
                  <a:schemeClr val="tx1"/>
                </a:solidFill>
              </a:rPr>
              <a:t>– </a:t>
            </a:r>
            <a:r>
              <a:rPr lang="en-GB" sz="1100" dirty="0">
                <a:solidFill>
                  <a:schemeClr val="tx1"/>
                </a:solidFill>
              </a:rPr>
              <a:t>Chemical storage tanks.  Triple skinned metal structure surrounded by poured concrete bung.  </a:t>
            </a:r>
          </a:p>
          <a:p>
            <a:r>
              <a:rPr lang="en-GB" sz="1100" dirty="0">
                <a:solidFill>
                  <a:schemeClr val="tx1"/>
                </a:solidFill>
              </a:rPr>
              <a:t>OPARTGT059</a:t>
            </a:r>
            <a:r>
              <a:rPr lang="en-GB" sz="1100" b="1" dirty="0">
                <a:solidFill>
                  <a:schemeClr val="tx1"/>
                </a:solidFill>
              </a:rPr>
              <a:t>D</a:t>
            </a:r>
            <a:r>
              <a:rPr lang="en-GB" sz="1100" dirty="0">
                <a:solidFill>
                  <a:schemeClr val="tx1"/>
                </a:solidFill>
              </a:rPr>
              <a:t> – Single storey prefabricated concrete walls with poured concrete roof supported by reinforced concrete pillars.</a:t>
            </a:r>
            <a:r>
              <a:rPr lang="pl-PL" sz="1100" dirty="0">
                <a:solidFill>
                  <a:schemeClr val="tx1"/>
                </a:solidFill>
              </a:rPr>
              <a:t>.</a:t>
            </a:r>
          </a:p>
          <a:p>
            <a:pPr algn="ctr"/>
            <a:endParaRPr lang="pl-PL" sz="1100" dirty="0">
              <a:solidFill>
                <a:schemeClr val="tx1"/>
              </a:solidFill>
            </a:endParaRPr>
          </a:p>
          <a:p>
            <a:pPr algn="ctr"/>
            <a:endParaRPr lang="pl-PL" sz="1100" dirty="0">
              <a:solidFill>
                <a:schemeClr val="tx1"/>
              </a:solidFill>
            </a:endParaRPr>
          </a:p>
        </p:txBody>
      </p:sp>
      <p:sp>
        <p:nvSpPr>
          <p:cNvPr id="40" name="Freeform 39"/>
          <p:cNvSpPr/>
          <p:nvPr/>
        </p:nvSpPr>
        <p:spPr>
          <a:xfrm>
            <a:off x="5253038" y="2250281"/>
            <a:ext cx="916781" cy="350044"/>
          </a:xfrm>
          <a:custGeom>
            <a:avLst/>
            <a:gdLst>
              <a:gd name="connsiteX0" fmla="*/ 166687 w 916781"/>
              <a:gd name="connsiteY0" fmla="*/ 0 h 350044"/>
              <a:gd name="connsiteX1" fmla="*/ 914400 w 916781"/>
              <a:gd name="connsiteY1" fmla="*/ 88107 h 350044"/>
              <a:gd name="connsiteX2" fmla="*/ 916781 w 916781"/>
              <a:gd name="connsiteY2" fmla="*/ 192882 h 350044"/>
              <a:gd name="connsiteX3" fmla="*/ 788193 w 916781"/>
              <a:gd name="connsiteY3" fmla="*/ 350044 h 350044"/>
              <a:gd name="connsiteX4" fmla="*/ 642937 w 916781"/>
              <a:gd name="connsiteY4" fmla="*/ 295275 h 350044"/>
              <a:gd name="connsiteX5" fmla="*/ 640556 w 916781"/>
              <a:gd name="connsiteY5" fmla="*/ 261938 h 350044"/>
              <a:gd name="connsiteX6" fmla="*/ 0 w 916781"/>
              <a:gd name="connsiteY6" fmla="*/ 242888 h 350044"/>
              <a:gd name="connsiteX7" fmla="*/ 0 w 916781"/>
              <a:gd name="connsiteY7" fmla="*/ 128588 h 350044"/>
              <a:gd name="connsiteX8" fmla="*/ 166687 w 916781"/>
              <a:gd name="connsiteY8" fmla="*/ 0 h 350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6781" h="350044">
                <a:moveTo>
                  <a:pt x="166687" y="0"/>
                </a:moveTo>
                <a:lnTo>
                  <a:pt x="914400" y="88107"/>
                </a:lnTo>
                <a:cubicBezTo>
                  <a:pt x="915194" y="123032"/>
                  <a:pt x="915987" y="157957"/>
                  <a:pt x="916781" y="192882"/>
                </a:cubicBezTo>
                <a:lnTo>
                  <a:pt x="788193" y="350044"/>
                </a:lnTo>
                <a:lnTo>
                  <a:pt x="642937" y="295275"/>
                </a:lnTo>
                <a:lnTo>
                  <a:pt x="640556" y="261938"/>
                </a:lnTo>
                <a:lnTo>
                  <a:pt x="0" y="242888"/>
                </a:lnTo>
                <a:lnTo>
                  <a:pt x="0" y="128588"/>
                </a:lnTo>
                <a:lnTo>
                  <a:pt x="166687" y="0"/>
                </a:lnTo>
                <a:close/>
              </a:path>
            </a:pathLst>
          </a:custGeom>
          <a:solidFill>
            <a:srgbClr val="FF0000">
              <a:alpha val="15000"/>
            </a:srgbClr>
          </a:solidFill>
          <a:ln>
            <a:solidFill>
              <a:srgbClr val="FF0D0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 40"/>
          <p:cNvSpPr/>
          <p:nvPr/>
        </p:nvSpPr>
        <p:spPr>
          <a:xfrm>
            <a:off x="5062538" y="2521744"/>
            <a:ext cx="695325" cy="323850"/>
          </a:xfrm>
          <a:custGeom>
            <a:avLst/>
            <a:gdLst>
              <a:gd name="connsiteX0" fmla="*/ 242887 w 695325"/>
              <a:gd name="connsiteY0" fmla="*/ 0 h 323850"/>
              <a:gd name="connsiteX1" fmla="*/ 442912 w 695325"/>
              <a:gd name="connsiteY1" fmla="*/ 0 h 323850"/>
              <a:gd name="connsiteX2" fmla="*/ 583406 w 695325"/>
              <a:gd name="connsiteY2" fmla="*/ 40481 h 323850"/>
              <a:gd name="connsiteX3" fmla="*/ 695325 w 695325"/>
              <a:gd name="connsiteY3" fmla="*/ 50006 h 323850"/>
              <a:gd name="connsiteX4" fmla="*/ 428625 w 695325"/>
              <a:gd name="connsiteY4" fmla="*/ 323850 h 323850"/>
              <a:gd name="connsiteX5" fmla="*/ 30956 w 695325"/>
              <a:gd name="connsiteY5" fmla="*/ 304800 h 323850"/>
              <a:gd name="connsiteX6" fmla="*/ 38100 w 695325"/>
              <a:gd name="connsiteY6" fmla="*/ 240506 h 323850"/>
              <a:gd name="connsiteX7" fmla="*/ 0 w 695325"/>
              <a:gd name="connsiteY7" fmla="*/ 238125 h 323850"/>
              <a:gd name="connsiteX8" fmla="*/ 0 w 695325"/>
              <a:gd name="connsiteY8" fmla="*/ 183356 h 323850"/>
              <a:gd name="connsiteX9" fmla="*/ 242887 w 695325"/>
              <a:gd name="connsiteY9" fmla="*/ 0 h 323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95325" h="323850">
                <a:moveTo>
                  <a:pt x="242887" y="0"/>
                </a:moveTo>
                <a:lnTo>
                  <a:pt x="442912" y="0"/>
                </a:lnTo>
                <a:lnTo>
                  <a:pt x="583406" y="40481"/>
                </a:lnTo>
                <a:lnTo>
                  <a:pt x="695325" y="50006"/>
                </a:lnTo>
                <a:lnTo>
                  <a:pt x="428625" y="323850"/>
                </a:lnTo>
                <a:lnTo>
                  <a:pt x="30956" y="304800"/>
                </a:lnTo>
                <a:lnTo>
                  <a:pt x="38100" y="240506"/>
                </a:lnTo>
                <a:lnTo>
                  <a:pt x="0" y="238125"/>
                </a:lnTo>
                <a:lnTo>
                  <a:pt x="0" y="183356"/>
                </a:lnTo>
                <a:lnTo>
                  <a:pt x="242887" y="0"/>
                </a:lnTo>
                <a:close/>
              </a:path>
            </a:pathLst>
          </a:custGeom>
          <a:solidFill>
            <a:srgbClr val="FF0000">
              <a:alpha val="15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 41"/>
          <p:cNvSpPr/>
          <p:nvPr/>
        </p:nvSpPr>
        <p:spPr>
          <a:xfrm>
            <a:off x="4057650" y="3205163"/>
            <a:ext cx="1081088" cy="638175"/>
          </a:xfrm>
          <a:custGeom>
            <a:avLst/>
            <a:gdLst>
              <a:gd name="connsiteX0" fmla="*/ 2381 w 1081088"/>
              <a:gd name="connsiteY0" fmla="*/ 535781 h 638175"/>
              <a:gd name="connsiteX1" fmla="*/ 571500 w 1081088"/>
              <a:gd name="connsiteY1" fmla="*/ 638175 h 638175"/>
              <a:gd name="connsiteX2" fmla="*/ 1081088 w 1081088"/>
              <a:gd name="connsiteY2" fmla="*/ 92868 h 638175"/>
              <a:gd name="connsiteX3" fmla="*/ 745331 w 1081088"/>
              <a:gd name="connsiteY3" fmla="*/ 45243 h 638175"/>
              <a:gd name="connsiteX4" fmla="*/ 711994 w 1081088"/>
              <a:gd name="connsiteY4" fmla="*/ 9525 h 638175"/>
              <a:gd name="connsiteX5" fmla="*/ 569119 w 1081088"/>
              <a:gd name="connsiteY5" fmla="*/ 0 h 638175"/>
              <a:gd name="connsiteX6" fmla="*/ 0 w 1081088"/>
              <a:gd name="connsiteY6" fmla="*/ 464343 h 638175"/>
              <a:gd name="connsiteX7" fmla="*/ 2381 w 1081088"/>
              <a:gd name="connsiteY7" fmla="*/ 535781 h 63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1088" h="638175">
                <a:moveTo>
                  <a:pt x="2381" y="535781"/>
                </a:moveTo>
                <a:lnTo>
                  <a:pt x="571500" y="638175"/>
                </a:lnTo>
                <a:lnTo>
                  <a:pt x="1081088" y="92868"/>
                </a:lnTo>
                <a:lnTo>
                  <a:pt x="745331" y="45243"/>
                </a:lnTo>
                <a:lnTo>
                  <a:pt x="711994" y="9525"/>
                </a:lnTo>
                <a:lnTo>
                  <a:pt x="569119" y="0"/>
                </a:lnTo>
                <a:lnTo>
                  <a:pt x="0" y="464343"/>
                </a:lnTo>
                <a:cubicBezTo>
                  <a:pt x="794" y="488156"/>
                  <a:pt x="1587" y="511968"/>
                  <a:pt x="2381" y="535781"/>
                </a:cubicBezTo>
                <a:close/>
              </a:path>
            </a:pathLst>
          </a:custGeom>
          <a:solidFill>
            <a:srgbClr val="FF0000">
              <a:alpha val="15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Freeform 42"/>
          <p:cNvSpPr/>
          <p:nvPr/>
        </p:nvSpPr>
        <p:spPr>
          <a:xfrm>
            <a:off x="1740694" y="2921794"/>
            <a:ext cx="1516856" cy="576262"/>
          </a:xfrm>
          <a:custGeom>
            <a:avLst/>
            <a:gdLst>
              <a:gd name="connsiteX0" fmla="*/ 11906 w 1516856"/>
              <a:gd name="connsiteY0" fmla="*/ 497681 h 576262"/>
              <a:gd name="connsiteX1" fmla="*/ 733425 w 1516856"/>
              <a:gd name="connsiteY1" fmla="*/ 576262 h 576262"/>
              <a:gd name="connsiteX2" fmla="*/ 1516856 w 1516856"/>
              <a:gd name="connsiteY2" fmla="*/ 166687 h 576262"/>
              <a:gd name="connsiteX3" fmla="*/ 1507331 w 1516856"/>
              <a:gd name="connsiteY3" fmla="*/ 109537 h 576262"/>
              <a:gd name="connsiteX4" fmla="*/ 1333500 w 1516856"/>
              <a:gd name="connsiteY4" fmla="*/ 57150 h 576262"/>
              <a:gd name="connsiteX5" fmla="*/ 883444 w 1516856"/>
              <a:gd name="connsiteY5" fmla="*/ 0 h 576262"/>
              <a:gd name="connsiteX6" fmla="*/ 0 w 1516856"/>
              <a:gd name="connsiteY6" fmla="*/ 416719 h 576262"/>
              <a:gd name="connsiteX7" fmla="*/ 11906 w 1516856"/>
              <a:gd name="connsiteY7" fmla="*/ 497681 h 576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16856" h="576262">
                <a:moveTo>
                  <a:pt x="11906" y="497681"/>
                </a:moveTo>
                <a:lnTo>
                  <a:pt x="733425" y="576262"/>
                </a:lnTo>
                <a:lnTo>
                  <a:pt x="1516856" y="166687"/>
                </a:lnTo>
                <a:lnTo>
                  <a:pt x="1507331" y="109537"/>
                </a:lnTo>
                <a:lnTo>
                  <a:pt x="1333500" y="57150"/>
                </a:lnTo>
                <a:lnTo>
                  <a:pt x="883444" y="0"/>
                </a:lnTo>
                <a:lnTo>
                  <a:pt x="0" y="416719"/>
                </a:lnTo>
                <a:cubicBezTo>
                  <a:pt x="794" y="442913"/>
                  <a:pt x="1587" y="469106"/>
                  <a:pt x="11906" y="497681"/>
                </a:cubicBezTo>
                <a:close/>
              </a:path>
            </a:pathLst>
          </a:custGeom>
          <a:solidFill>
            <a:srgbClr val="FF0000">
              <a:alpha val="15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Straight Arrow Connector 44"/>
          <p:cNvCxnSpPr/>
          <p:nvPr/>
        </p:nvCxnSpPr>
        <p:spPr>
          <a:xfrm flipH="1">
            <a:off x="5580112" y="1491630"/>
            <a:ext cx="385581" cy="72179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35" idx="2"/>
          </p:cNvCxnSpPr>
          <p:nvPr/>
        </p:nvCxnSpPr>
        <p:spPr>
          <a:xfrm flipH="1">
            <a:off x="5940152" y="1489920"/>
            <a:ext cx="66878" cy="79379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Prostokąt 33"/>
          <p:cNvSpPr/>
          <p:nvPr/>
        </p:nvSpPr>
        <p:spPr>
          <a:xfrm>
            <a:off x="1691680" y="2355726"/>
            <a:ext cx="1285884" cy="2143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OPARTGT0</a:t>
            </a:r>
            <a:r>
              <a:rPr lang="en-GB" sz="1200" dirty="0">
                <a:solidFill>
                  <a:schemeClr val="tx1"/>
                </a:solidFill>
              </a:rPr>
              <a:t>59</a:t>
            </a:r>
            <a:r>
              <a:rPr lang="en-GB" sz="1200" b="1" dirty="0">
                <a:solidFill>
                  <a:schemeClr val="tx1"/>
                </a:solidFill>
              </a:rPr>
              <a:t>D</a:t>
            </a:r>
            <a:endParaRPr lang="pl-PL" sz="1200" dirty="0">
              <a:solidFill>
                <a:schemeClr val="tx1"/>
              </a:solidFill>
            </a:endParaRPr>
          </a:p>
        </p:txBody>
      </p:sp>
      <p:cxnSp>
        <p:nvCxnSpPr>
          <p:cNvPr id="50" name="Straight Arrow Connector 49"/>
          <p:cNvCxnSpPr>
            <a:stCxn id="36" idx="0"/>
          </p:cNvCxnSpPr>
          <p:nvPr/>
        </p:nvCxnSpPr>
        <p:spPr>
          <a:xfrm flipH="1" flipV="1">
            <a:off x="5724128" y="2715766"/>
            <a:ext cx="786958" cy="36004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34" idx="1"/>
          </p:cNvCxnSpPr>
          <p:nvPr/>
        </p:nvCxnSpPr>
        <p:spPr>
          <a:xfrm flipH="1" flipV="1">
            <a:off x="5004048" y="3579862"/>
            <a:ext cx="576064" cy="17916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48" idx="2"/>
          </p:cNvCxnSpPr>
          <p:nvPr/>
        </p:nvCxnSpPr>
        <p:spPr>
          <a:xfrm>
            <a:off x="2334622" y="2570040"/>
            <a:ext cx="77138" cy="36175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Pil opp 2"/>
          <p:cNvSpPr/>
          <p:nvPr/>
        </p:nvSpPr>
        <p:spPr>
          <a:xfrm rot="21418921">
            <a:off x="6948264" y="915566"/>
            <a:ext cx="360040" cy="270030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Kontortema">
  <a:themeElements>
    <a:clrScheme name="Kont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ont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5709</TotalTime>
  <Words>229</Words>
  <Application>Microsoft Office PowerPoint</Application>
  <PresentationFormat>Skjermfremvisning (16:9)</PresentationFormat>
  <Paragraphs>47</Paragraphs>
  <Slides>2</Slides>
  <Notes>0</Notes>
  <HiddenSlides>0</HiddenSlides>
  <MMClips>0</MMClips>
  <ScaleCrop>false</ScaleCrop>
  <HeadingPairs>
    <vt:vector size="6" baseType="variant">
      <vt:variant>
        <vt:lpstr>Brukte skrifter</vt:lpstr>
      </vt:variant>
      <vt:variant>
        <vt:i4>3</vt:i4>
      </vt:variant>
      <vt:variant>
        <vt:lpstr>Tema</vt:lpstr>
      </vt:variant>
      <vt:variant>
        <vt:i4>1</vt:i4>
      </vt:variant>
      <vt:variant>
        <vt:lpstr>Lysbildetitler</vt:lpstr>
      </vt:variant>
      <vt:variant>
        <vt:i4>2</vt:i4>
      </vt:variant>
    </vt:vector>
  </HeadingPairs>
  <TitlesOfParts>
    <vt:vector size="6" baseType="lpstr">
      <vt:lpstr>Arial</vt:lpstr>
      <vt:lpstr>Arial Black</vt:lpstr>
      <vt:lpstr>Calibri</vt:lpstr>
      <vt:lpstr>Kontortema</vt:lpstr>
      <vt:lpstr>OPARTGT059 Chemical Weapon - Sarqiyha Research Centre</vt:lpstr>
      <vt:lpstr>OPARTGT059 Chemical Weapon - Sarqiyha Research Centre DPI’s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VIS Target Folder Template</dc:title>
  <dc:creator>132nd Virtual Wing;VIS</dc:creator>
  <cp:lastModifiedBy>Nakken, Frode Dragnes</cp:lastModifiedBy>
  <cp:revision>403</cp:revision>
  <dcterms:created xsi:type="dcterms:W3CDTF">2019-03-12T22:01:00Z</dcterms:created>
  <dcterms:modified xsi:type="dcterms:W3CDTF">2020-12-08T08:00:39Z</dcterms:modified>
</cp:coreProperties>
</file>